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16" r:id="rId2"/>
    <p:sldId id="793" r:id="rId3"/>
    <p:sldId id="525" r:id="rId4"/>
    <p:sldId id="627" r:id="rId5"/>
    <p:sldId id="527" r:id="rId6"/>
    <p:sldId id="528" r:id="rId7"/>
    <p:sldId id="616" r:id="rId8"/>
    <p:sldId id="530" r:id="rId9"/>
    <p:sldId id="538" r:id="rId10"/>
    <p:sldId id="786" r:id="rId11"/>
    <p:sldId id="540" r:id="rId12"/>
    <p:sldId id="794" r:id="rId13"/>
    <p:sldId id="791" r:id="rId14"/>
    <p:sldId id="542" r:id="rId15"/>
    <p:sldId id="553" r:id="rId16"/>
    <p:sldId id="568" r:id="rId17"/>
    <p:sldId id="569" r:id="rId18"/>
    <p:sldId id="320" r:id="rId19"/>
    <p:sldId id="478" r:id="rId20"/>
    <p:sldId id="705" r:id="rId21"/>
    <p:sldId id="707" r:id="rId22"/>
    <p:sldId id="654" r:id="rId23"/>
    <p:sldId id="655" r:id="rId24"/>
    <p:sldId id="761" r:id="rId25"/>
    <p:sldId id="766" r:id="rId26"/>
    <p:sldId id="772" r:id="rId27"/>
    <p:sldId id="773" r:id="rId28"/>
    <p:sldId id="777" r:id="rId29"/>
    <p:sldId id="733" r:id="rId30"/>
    <p:sldId id="619" r:id="rId31"/>
    <p:sldId id="670" r:id="rId32"/>
    <p:sldId id="669" r:id="rId33"/>
  </p:sldIdLst>
  <p:sldSz cx="9144000" cy="6858000" type="screen4x3"/>
  <p:notesSz cx="10020300" cy="6888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B0F0"/>
    <a:srgbClr val="008000"/>
    <a:srgbClr val="119F14"/>
    <a:srgbClr val="99FF66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94613" autoAdjust="0"/>
  </p:normalViewPr>
  <p:slideViewPr>
    <p:cSldViewPr>
      <p:cViewPr varScale="1">
        <p:scale>
          <a:sx n="80" d="100"/>
          <a:sy n="80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6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5313" y="0"/>
            <a:ext cx="4343400" cy="344488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CC993DA-1AD4-408C-9AF3-4501D73E23D4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341813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5313" y="6542088"/>
            <a:ext cx="4343400" cy="344487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B825863A-B6F2-4B1F-8951-A2EB943CC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24AA30-98A1-4E6C-81C7-7FE1DA000ECD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59163" y="860425"/>
            <a:ext cx="3101975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469F69-32BE-4B46-A4D3-4FC26E3AB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668EAB-56A3-483C-82C1-835B3285FB5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B92D1-7FE2-4B48-B90E-39BD8ACE202D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alt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4A0F8-7FF2-4FD9-A8FE-752F80B3F7C7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127F4-6A2A-4B80-A0D5-AF775EFC9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BCC9-2228-4F3B-A8F1-1F2DC60660AD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87C8-6529-4CDC-9DB0-EC5B179CB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0CDD-87EF-4A89-B1C6-E933047901AB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C3E0C-B849-4496-A852-8DD682C2E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750" y="25654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30750" y="25654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30750" y="49037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13C0-2D63-4462-83D6-53AD6A9F1CF0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8943-C19A-4AA1-9C67-9D22D3679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282F-D00B-4D43-8888-62D9BA02EC2A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F7D6-E5B5-4E88-B0AD-58604846A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889C-3673-4A49-BD90-43E1EEB6CB2E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6611-C4FA-4A96-8F45-917019B32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A7DB-3800-403A-804F-9F4D8C63A992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CC24-CE55-4BC3-AC68-704AA9EC6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C95C-C6C5-4E5B-9BE4-72F8A1638530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66B63-4378-4746-A83D-5A35389D9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981C-A7B4-4CAC-9BD4-417521A70425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063F-BF7F-45CC-BF57-2D48FB5BE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511C3-E1ED-4135-B958-FA0A45C79F8A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D5AA-00BC-4774-97C2-C895B38CE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375B-0F38-472B-8AE6-40B9569FBB7B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AADCA-E8DC-4A74-A294-D37AA26F0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C54266-BCED-4296-A480-279286A62F6A}" type="datetimeFigureOut">
              <a:rPr lang="ru-RU"/>
              <a:pPr>
                <a:defRPr/>
              </a:pPr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68302A-9E65-4FC1-941B-D1F9F2E45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MARINA\&#1055;&#1088;&#1077;&#1079;&#1077;&#1085;&#1090;&#1072;&#1094;&#1080;&#1080;2\&#1057;&#1077;&#1084;&#1080;&#1085;&#1072;&#1088;%2018%20&#1092;&#1077;&#1074;&#1088;&#1072;&#1083;&#1103;\Chant%20(a-z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ld.prosv.ru/umk/spotlight/info.aspx?ob_no=3471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otlightonrussia.ru/level1/4/" TargetMode="External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hyperlink" Target="http://www.spotlightonrussia.ru/level1/1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potlightonrussia.ru/level1/2/" TargetMode="External"/><Relationship Id="rId5" Type="http://schemas.openxmlformats.org/officeDocument/2006/relationships/image" Target="../media/image40.jpeg"/><Relationship Id="rId4" Type="http://schemas.openxmlformats.org/officeDocument/2006/relationships/hyperlink" Target="http://www.spotlightonrussia.ru/level1/3/" TargetMode="External"/><Relationship Id="rId9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692150"/>
            <a:ext cx="8353425" cy="3024188"/>
          </a:xfr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4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Учим поколение </a:t>
            </a:r>
            <a:r>
              <a:rPr lang="en-US" sz="4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Z </a:t>
            </a:r>
            <a:r>
              <a:rPr lang="ru-RU" sz="4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чтению и письму </a:t>
            </a:r>
            <a:r>
              <a:rPr lang="en-US" sz="4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 </a:t>
            </a:r>
            <a:r>
              <a:rPr 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УМК «Английский в фокусе» 2-4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108575"/>
            <a:ext cx="8640762" cy="6969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Надежда Быкова, Марина Поспелова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2"/>
          <p:cNvSpPr>
            <a:spLocks noChangeArrowheads="1"/>
          </p:cNvSpPr>
          <p:nvPr/>
        </p:nvSpPr>
        <p:spPr bwMode="auto">
          <a:xfrm>
            <a:off x="503238" y="1700213"/>
            <a:ext cx="81375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>
                <a:solidFill>
                  <a:srgbClr val="C00000"/>
                </a:solidFill>
                <a:latin typeface="Comic Sans MS" pitchFamily="66" charset="0"/>
              </a:rPr>
              <a:t>Почему алфавит фонетический?</a:t>
            </a:r>
            <a:br>
              <a:rPr lang="ru-RU" sz="4400" b="1">
                <a:solidFill>
                  <a:srgbClr val="C00000"/>
                </a:solidFill>
                <a:latin typeface="Comic Sans MS" pitchFamily="66" charset="0"/>
              </a:rPr>
            </a:br>
            <a:endParaRPr lang="ru-RU" sz="4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13" y="989013"/>
            <a:ext cx="3130550" cy="4556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6075" y="1709738"/>
            <a:ext cx="3227388" cy="46275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Chant (a-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40413" y="2357438"/>
            <a:ext cx="3124200" cy="45005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68313" y="-17463"/>
            <a:ext cx="8229600" cy="1143001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Прописываем буквы</a:t>
            </a:r>
          </a:p>
        </p:txBody>
      </p:sp>
      <p:pic>
        <p:nvPicPr>
          <p:cNvPr id="39938" name="Рисунок 2"/>
          <p:cNvPicPr>
            <a:picLocks noChangeAspect="1"/>
          </p:cNvPicPr>
          <p:nvPr/>
        </p:nvPicPr>
        <p:blipFill>
          <a:blip r:embed="rId2"/>
          <a:srcRect l="34129" t="11069" r="32863" b="9990"/>
          <a:stretch>
            <a:fillRect/>
          </a:stretch>
        </p:blipFill>
        <p:spPr bwMode="auto">
          <a:xfrm>
            <a:off x="4787900" y="1139825"/>
            <a:ext cx="4014788" cy="5399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9939" name="Рисунок 3"/>
          <p:cNvPicPr>
            <a:picLocks noChangeAspect="1"/>
          </p:cNvPicPr>
          <p:nvPr/>
        </p:nvPicPr>
        <p:blipFill>
          <a:blip r:embed="rId3"/>
          <a:srcRect l="34492" t="12003" r="34003" b="7990"/>
          <a:stretch>
            <a:fillRect/>
          </a:stretch>
        </p:blipFill>
        <p:spPr bwMode="auto">
          <a:xfrm>
            <a:off x="468313" y="1166813"/>
            <a:ext cx="3779837" cy="5400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25538"/>
            <a:ext cx="8858250" cy="5470525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987675" y="333375"/>
            <a:ext cx="2952750" cy="61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altLang="ru-RU" sz="2800" b="1" kern="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GAME</a:t>
            </a:r>
            <a:endParaRPr lang="ru-RU" altLang="ru-RU" sz="2800" b="1" kern="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/>
          <p:cNvPicPr>
            <a:picLocks noChangeAspect="1" noChangeArrowheads="1"/>
          </p:cNvPicPr>
          <p:nvPr/>
        </p:nvPicPr>
        <p:blipFill>
          <a:blip r:embed="rId2"/>
          <a:srcRect b="8466"/>
          <a:stretch>
            <a:fillRect/>
          </a:stretch>
        </p:blipFill>
        <p:spPr bwMode="auto">
          <a:xfrm>
            <a:off x="1116013" y="1125538"/>
            <a:ext cx="7061200" cy="56165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3010" name="Прямоугольник 2"/>
          <p:cNvSpPr>
            <a:spLocks noChangeArrowheads="1"/>
          </p:cNvSpPr>
          <p:nvPr/>
        </p:nvSpPr>
        <p:spPr bwMode="auto">
          <a:xfrm>
            <a:off x="53975" y="260350"/>
            <a:ext cx="903605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100" b="1">
                <a:solidFill>
                  <a:srgbClr val="C00000"/>
                </a:solidFill>
                <a:latin typeface="Comic Sans MS" pitchFamily="66" charset="0"/>
              </a:rPr>
              <a:t>Как можно выучить алфавит за один урок?</a:t>
            </a:r>
            <a:endParaRPr lang="ru-RU" sz="31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Содержимое 2"/>
          <p:cNvSpPr>
            <a:spLocks noGrp="1"/>
          </p:cNvSpPr>
          <p:nvPr>
            <p:ph idx="1"/>
          </p:nvPr>
        </p:nvSpPr>
        <p:spPr>
          <a:xfrm>
            <a:off x="179388" y="1052513"/>
            <a:ext cx="8713787" cy="56880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Учитель читает образец, </a:t>
            </a:r>
            <a:endParaRPr lang="en-US" altLang="ru-RU" sz="230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указывая</a:t>
            </a:r>
            <a:r>
              <a:rPr lang="en-US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 героев.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Дети повторяют хором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 индивидуально.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Учитель читает первую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реплику/вопрос, а учащиеся по очереди отвечают, используя все картинки упражнения.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Учащиеся выполняют упражнение в парах.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Учитель предлагает отдельным учащимся разыграть</a:t>
            </a:r>
            <a:r>
              <a:rPr lang="en-US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3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диалог перед классом.</a:t>
            </a: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>
          <a:xfrm>
            <a:off x="1727200" y="260350"/>
            <a:ext cx="5689600" cy="7921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БЕСЕДА</a:t>
            </a:r>
            <a:r>
              <a:rPr lang="en-US" alt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(CHIT-CHAT)</a:t>
            </a:r>
            <a:endParaRPr lang="ru-RU" altLang="ru-RU" sz="3200" b="1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341438"/>
            <a:ext cx="3481388" cy="2776537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632700" cy="11255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ПРАВИЛА ЧТЕНИЯ </a:t>
            </a:r>
            <a:br>
              <a:rPr lang="ru-RU" alt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И ТРАНСКРИПЦИЯ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038" y="1412875"/>
            <a:ext cx="7527925" cy="5251450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105275" cy="1622425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508500"/>
            <a:ext cx="4057650" cy="1779588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060575"/>
            <a:ext cx="4070350" cy="2147888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88913"/>
            <a:ext cx="3962400" cy="2219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2205038"/>
            <a:ext cx="4321175" cy="4002087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ctrTitle"/>
          </p:nvPr>
        </p:nvSpPr>
        <p:spPr>
          <a:xfrm>
            <a:off x="468313" y="836613"/>
            <a:ext cx="7991475" cy="3327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54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54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Обучаем чтению </a:t>
            </a:r>
            <a:r>
              <a:rPr lang="en-US" sz="4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sz="4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ПО ПРАВИЛАМ</a:t>
            </a:r>
            <a:br>
              <a:rPr lang="ru-RU" sz="4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8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В 3 И 4 КЛАССАХ</a:t>
            </a:r>
            <a:r>
              <a:rPr lang="ru-RU" sz="54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5400" b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</a:br>
            <a:endParaRPr lang="ru-RU" sz="400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Метод глобального чтения </a:t>
            </a:r>
            <a:r>
              <a:rPr lang="ru-RU" sz="40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остаётся </a:t>
            </a:r>
          </a:p>
        </p:txBody>
      </p:sp>
      <p:pic>
        <p:nvPicPr>
          <p:cNvPr id="90114" name="Picture 2" descr="C:\Users\Masha\Desktop\построение модул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2990850"/>
            <a:ext cx="3959225" cy="28003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90115" name="Picture 3" descr="C:\Users\Masha\Desktop\построение модулей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533650"/>
            <a:ext cx="3197225" cy="41608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5788" y="1619250"/>
            <a:ext cx="3762375" cy="71437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Новые слова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5688" y="1619250"/>
            <a:ext cx="3763962" cy="714375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Сюжетный диалог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68313" y="523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Поколение </a:t>
            </a:r>
            <a:r>
              <a:rPr lang="en-US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Z</a:t>
            </a:r>
            <a:endParaRPr lang="ru-RU" b="1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25" y="1011238"/>
            <a:ext cx="2592388" cy="8683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Годы рождения</a:t>
            </a:r>
          </a:p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2000 - 2020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60838" y="2154238"/>
            <a:ext cx="4537075" cy="4462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могут делать одновременно несколько дел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предпочитают увидеть, а не прочитать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нацелены на быстрый результат</a:t>
            </a:r>
            <a:endParaRPr lang="en-US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умеют хорошо работать с информацией</a:t>
            </a:r>
            <a:endParaRPr lang="en-US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обладают «клиповым» мышлением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плохо запоминают </a:t>
            </a: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гиперактивны</a:t>
            </a:r>
            <a:endParaRPr lang="en-US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20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хотят достигать результата, но не любят ждать</a:t>
            </a:r>
            <a:endParaRPr lang="en-US" sz="20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3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08500"/>
            <a:ext cx="31369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6650" y="2154238"/>
            <a:ext cx="1800225" cy="180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1628775"/>
            <a:ext cx="6400800" cy="38877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3600" b="1" smtClean="0">
                <a:solidFill>
                  <a:srgbClr val="002060"/>
                </a:solidFill>
                <a:cs typeface="Arial" charset="0"/>
              </a:rPr>
              <a:t>Планируемый результат</a:t>
            </a:r>
            <a:r>
              <a:rPr lang="ru-RU" altLang="ru-RU" sz="3600" smtClean="0">
                <a:solidFill>
                  <a:srgbClr val="002060"/>
                </a:solidFill>
                <a:cs typeface="Arial" charset="0"/>
              </a:rPr>
              <a:t>: соотносить графический образ английского слова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ru-RU" altLang="ru-RU" sz="3600" smtClean="0">
                <a:solidFill>
                  <a:srgbClr val="002060"/>
                </a:solidFill>
                <a:cs typeface="Arial" charset="0"/>
              </a:rPr>
              <a:t>с его звуковым образом</a:t>
            </a:r>
          </a:p>
        </p:txBody>
      </p:sp>
      <p:pic>
        <p:nvPicPr>
          <p:cNvPr id="95234" name="Picture 3" descr="C:\Users\Masha\Desktop\medium_80959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8913"/>
            <a:ext cx="1146175" cy="13684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400675"/>
          </a:xfrm>
        </p:spPr>
        <p:txBody>
          <a:bodyPr rtlCol="0">
            <a:normAutofit lnSpcReduction="10000"/>
          </a:bodyPr>
          <a:lstStyle/>
          <a:p>
            <a:pPr marL="0" lvl="3" indent="0"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3" indent="0"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cs typeface="Arial" pitchFamily="34" charset="0"/>
              </a:rPr>
              <a:t>Планируемый результат</a:t>
            </a:r>
            <a:r>
              <a:rPr lang="ru-RU" altLang="ru-RU" sz="3600" dirty="0" smtClean="0">
                <a:solidFill>
                  <a:srgbClr val="002060"/>
                </a:solidFill>
                <a:cs typeface="Arial" pitchFamily="34" charset="0"/>
              </a:rPr>
              <a:t>: </a:t>
            </a:r>
          </a:p>
          <a:p>
            <a:pPr marL="0" lvl="3" indent="0" algn="ctr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3600" dirty="0" smtClean="0">
                <a:solidFill>
                  <a:srgbClr val="002060"/>
                </a:solidFill>
                <a:cs typeface="Arial" pitchFamily="34" charset="0"/>
              </a:rPr>
              <a:t>читать вслух небольшой текст, построенный на изученном языковом материале, соблюдая правила произношения и соответствующую интонацию</a:t>
            </a:r>
            <a:endParaRPr lang="en-US" altLang="ru-RU" sz="360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97282" name="Picture 3" descr="C:\Users\Masha\Desktop\medium_80959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8913"/>
            <a:ext cx="1146175" cy="13684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2771775" y="188913"/>
            <a:ext cx="4186238" cy="503237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70C0"/>
                </a:solidFill>
              </a:rPr>
              <a:t>ТИПЫ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ТЕКСТОВ</a:t>
            </a:r>
            <a:endParaRPr lang="ru-RU" sz="3600" dirty="0" smtClean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4873625" cy="3673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781300"/>
            <a:ext cx="4070350" cy="39544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 rot="1058256">
            <a:off x="5338763" y="1377950"/>
            <a:ext cx="3455987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ПОВЕСТВОВАТЕЛЬНЫЕ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4554537" cy="38798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989138"/>
            <a:ext cx="4010025" cy="47021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 rot="1058256">
            <a:off x="4979988" y="858838"/>
            <a:ext cx="3330575" cy="461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НАУЧНО- ПОПУЛЯРНЫЕ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1628775"/>
            <a:ext cx="6400800" cy="388778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2060"/>
                </a:solidFill>
                <a:cs typeface="Arial" charset="0"/>
              </a:rPr>
              <a:t>Планируемый результат</a:t>
            </a:r>
            <a:r>
              <a:rPr lang="ru-RU" altLang="ru-RU" sz="3600" smtClean="0">
                <a:solidFill>
                  <a:srgbClr val="002060"/>
                </a:solidFill>
                <a:cs typeface="Arial" charset="0"/>
              </a:rPr>
              <a:t>: 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восстанавливать слово, предложение, текст в соответствии с решаемой учебной задачей</a:t>
            </a:r>
          </a:p>
        </p:txBody>
      </p:sp>
      <p:pic>
        <p:nvPicPr>
          <p:cNvPr id="126978" name="Picture 3" descr="C:\Users\Masha\Desktop\medium_80959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8913"/>
            <a:ext cx="1146175" cy="13684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6073775" cy="32750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292600"/>
            <a:ext cx="7693025" cy="2332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2060575"/>
            <a:ext cx="6400800" cy="3887788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2060"/>
                </a:solidFill>
                <a:cs typeface="Arial" charset="0"/>
              </a:rPr>
              <a:t>Планируемый результат</a:t>
            </a:r>
            <a:r>
              <a:rPr lang="ru-RU" altLang="ru-RU" sz="3600" smtClean="0">
                <a:solidFill>
                  <a:srgbClr val="002060"/>
                </a:solidFill>
                <a:cs typeface="Arial" charset="0"/>
              </a:rPr>
              <a:t>: 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писать по образцу краткое письмо зарубежному другу</a:t>
            </a:r>
          </a:p>
        </p:txBody>
      </p:sp>
      <p:pic>
        <p:nvPicPr>
          <p:cNvPr id="135170" name="Picture 3" descr="C:\Users\Masha\Desktop\medium_80959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8913"/>
            <a:ext cx="1146175" cy="13684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5184775" cy="2952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357563"/>
            <a:ext cx="4500562" cy="33115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1989138"/>
            <a:ext cx="6400800" cy="3887787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2060"/>
                </a:solidFill>
                <a:cs typeface="Arial" charset="0"/>
              </a:rPr>
              <a:t>Планируемый результат</a:t>
            </a:r>
            <a:r>
              <a:rPr lang="ru-RU" altLang="ru-RU" sz="3600" smtClean="0">
                <a:solidFill>
                  <a:srgbClr val="002060"/>
                </a:solidFill>
                <a:cs typeface="Arial" charset="0"/>
              </a:rPr>
              <a:t>: 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писать поздравительную открытку</a:t>
            </a:r>
            <a:endParaRPr lang="en-US" sz="280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28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 Новым годом, Рождеством, </a:t>
            </a:r>
            <a:endParaRPr lang="en-US" sz="280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28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днем рождения (с опорой на образец)</a:t>
            </a:r>
          </a:p>
        </p:txBody>
      </p:sp>
      <p:pic>
        <p:nvPicPr>
          <p:cNvPr id="141314" name="Picture 3" descr="C:\Users\Masha\Desktop\medium_80959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8913"/>
            <a:ext cx="1146175" cy="13684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8913"/>
            <a:ext cx="5562600" cy="30400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644900"/>
            <a:ext cx="3527425" cy="2828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50825" y="765175"/>
            <a:ext cx="8497888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Выпускник научится</a:t>
            </a:r>
            <a:r>
              <a:rPr lang="ru-RU" sz="28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соотносить графический образ английского слова с его звуковым образом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читать вслух небольшой текст, построенный на изученном языковом материале, соблюдая правила произношения и соответствующую интонацию</a:t>
            </a: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читать про себя и понимать содержание небольшого текста, построенного в основном на изученном языковом материале</a:t>
            </a:r>
          </a:p>
          <a:p>
            <a:pPr>
              <a:buFont typeface="Wingdings" pitchFamily="2" charset="2"/>
              <a:buChar char="Ø"/>
            </a:pPr>
            <a:endParaRPr lang="ru-RU" sz="120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читать про себя и находить необходимую информацию</a:t>
            </a:r>
          </a:p>
          <a:p>
            <a:pPr>
              <a:buFont typeface="Wingdings" pitchFamily="2" charset="2"/>
              <a:buChar char="Ø"/>
            </a:pPr>
            <a:endParaRPr lang="ru-RU" sz="2800"/>
          </a:p>
        </p:txBody>
      </p:sp>
      <p:sp>
        <p:nvSpPr>
          <p:cNvPr id="3" name="TextBox 2"/>
          <p:cNvSpPr txBox="1"/>
          <p:nvPr/>
        </p:nvSpPr>
        <p:spPr>
          <a:xfrm>
            <a:off x="466725" y="188913"/>
            <a:ext cx="8210550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ЧТЕНИЕ. Планируемые результаты: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96975"/>
            <a:ext cx="2447925" cy="5495925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Стрелка вправо 5"/>
          <p:cNvSpPr/>
          <p:nvPr/>
        </p:nvSpPr>
        <p:spPr>
          <a:xfrm>
            <a:off x="1588" y="3068638"/>
            <a:ext cx="503237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16013" y="188913"/>
            <a:ext cx="6911975" cy="7921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endParaRPr lang="en-US" sz="1300" b="1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2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РУБРИКА </a:t>
            </a:r>
            <a:r>
              <a:rPr lang="en-US" sz="32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“LET ME SHARE”</a:t>
            </a:r>
            <a:endParaRPr lang="ru-RU" sz="3200" b="1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700" b="1">
                <a:solidFill>
                  <a:srgbClr val="C00000"/>
                </a:solidFill>
                <a:cs typeface="Arial" charset="0"/>
              </a:rPr>
              <a:t> </a:t>
            </a:r>
            <a:endParaRPr lang="ru-RU" sz="7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806700" y="5876925"/>
            <a:ext cx="6157913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C00000"/>
                </a:solidFill>
                <a:hlinkClick r:id="rId3"/>
              </a:rPr>
              <a:t>http://old.prosv.ru/umk/spotlight/info.aspx?ob_no=34714</a:t>
            </a:r>
            <a:endParaRPr lang="en-GB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557338"/>
            <a:ext cx="6161088" cy="3600450"/>
          </a:xfrm>
          <a:prstGeom prst="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636838"/>
            <a:ext cx="8431213" cy="40481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z="4000" b="1" smtClean="0">
                <a:solidFill>
                  <a:srgbClr val="663300"/>
                </a:solidFill>
              </a:rPr>
              <a:t>         </a:t>
            </a:r>
          </a:p>
          <a:p>
            <a:pPr eaLnBrk="1" hangingPunct="1">
              <a:buFontTx/>
              <a:buNone/>
            </a:pPr>
            <a:endParaRPr lang="ru-RU" sz="4000" smtClean="0"/>
          </a:p>
        </p:txBody>
      </p:sp>
      <p:pic>
        <p:nvPicPr>
          <p:cNvPr id="155650" name="Picture 6" descr="Spotlight Starter, 6-7 years old, kindergarden, grade 1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3187700"/>
            <a:ext cx="1736725" cy="2447925"/>
          </a:xfrm>
        </p:spPr>
      </p:pic>
      <p:pic>
        <p:nvPicPr>
          <p:cNvPr id="155651" name="Picture 18" descr="Spotlight 3, 8-9 years old, grade 3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4362450" y="3979863"/>
            <a:ext cx="1735138" cy="2447925"/>
          </a:xfrm>
        </p:spPr>
      </p:pic>
      <p:pic>
        <p:nvPicPr>
          <p:cNvPr id="155652" name="Picture 15" descr="Spotlight 2, 7-8 years old, grade 2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3644900"/>
            <a:ext cx="172561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3" name="Picture 22" descr="Spotlight 4, 9-10 years old, grade 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4149725"/>
            <a:ext cx="1736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5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sz="4000" b="1" smtClean="0">
                <a:solidFill>
                  <a:srgbClr val="663300"/>
                </a:solidFill>
              </a:rPr>
              <a:t/>
            </a:r>
            <a:br>
              <a:rPr lang="ru-RU" sz="4000" b="1" smtClean="0">
                <a:solidFill>
                  <a:srgbClr val="663300"/>
                </a:solidFill>
              </a:rPr>
            </a:br>
            <a:r>
              <a:rPr lang="ru-RU" sz="40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ЖЕЛАЕМ УСПЕХОВ </a:t>
            </a:r>
            <a:br>
              <a:rPr lang="ru-RU" sz="40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40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 АНГЛИЙСКИМ В ФОКУСЕ!</a:t>
            </a:r>
            <a:br>
              <a:rPr lang="ru-RU" sz="40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endParaRPr lang="ru-RU" sz="400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ctrTitle"/>
          </p:nvPr>
        </p:nvSpPr>
        <p:spPr>
          <a:xfrm>
            <a:off x="3059113" y="260350"/>
            <a:ext cx="2736850" cy="504825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БИБЛИОГРАФИЯ</a:t>
            </a:r>
          </a:p>
        </p:txBody>
      </p:sp>
      <p:sp>
        <p:nvSpPr>
          <p:cNvPr id="901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981075"/>
            <a:ext cx="8785225" cy="5400675"/>
          </a:xfrm>
        </p:spPr>
        <p:txBody>
          <a:bodyPr rtlCol="0">
            <a:normAutofit fontScale="92500" lnSpcReduction="10000"/>
          </a:bodyPr>
          <a:lstStyle/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Федеральный государственный образовательный стандарт начального общего образования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Примерная основная образовательная программа начального общего образования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Рабочие программы 2-4 классы для учителей общеобразовательных учреждений, Н.И. Быкова, 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        </a:t>
            </a:r>
            <a:r>
              <a:rPr lang="ru-RU" sz="2600" dirty="0" smtClean="0">
                <a:solidFill>
                  <a:srgbClr val="002060"/>
                </a:solidFill>
              </a:rPr>
              <a:t>М.Д.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Поспелова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Методика обучения иностранным языкам: традиции и современность (под редакцией Миролюбова. Авторы М.Е. </a:t>
            </a:r>
            <a:r>
              <a:rPr lang="ru-RU" sz="2600" dirty="0" err="1" smtClean="0">
                <a:solidFill>
                  <a:srgbClr val="002060"/>
                </a:solidFill>
              </a:rPr>
              <a:t>Брейгина</a:t>
            </a:r>
            <a:r>
              <a:rPr lang="ru-RU" sz="2600" dirty="0" smtClean="0">
                <a:solidFill>
                  <a:srgbClr val="002060"/>
                </a:solidFill>
              </a:rPr>
              <a:t> и А.В. </a:t>
            </a:r>
            <a:r>
              <a:rPr lang="ru-RU" sz="2600" dirty="0" err="1" smtClean="0">
                <a:solidFill>
                  <a:srgbClr val="002060"/>
                </a:solidFill>
              </a:rPr>
              <a:t>Щепилова</a:t>
            </a:r>
            <a:r>
              <a:rPr lang="ru-RU" sz="2600" dirty="0" smtClean="0">
                <a:solidFill>
                  <a:srgbClr val="002060"/>
                </a:solidFill>
              </a:rPr>
              <a:t>, Титул, 2010)</a:t>
            </a:r>
          </a:p>
          <a:p>
            <a:pPr marL="514350" indent="-514350" algn="l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Современная методика обучения иностранным языкам 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514350" indent="-51435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002060"/>
                </a:solidFill>
              </a:rPr>
              <a:t>       </a:t>
            </a:r>
            <a:r>
              <a:rPr lang="ru-RU" sz="2600" dirty="0" smtClean="0">
                <a:solidFill>
                  <a:srgbClr val="002060"/>
                </a:solidFill>
              </a:rPr>
              <a:t>Н.Д. Гальскова - М.: АРКТИ, 2003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514350" indent="-51435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sz="2600" dirty="0" smtClean="0">
              <a:solidFill>
                <a:srgbClr val="0062AC"/>
              </a:solidFill>
            </a:endParaRPr>
          </a:p>
          <a:p>
            <a:pPr marL="514350" indent="-51435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dirty="0" smtClean="0">
                <a:solidFill>
                  <a:srgbClr val="0062AC"/>
                </a:solidFill>
              </a:rPr>
              <a:t> </a:t>
            </a:r>
          </a:p>
          <a:p>
            <a:pPr marL="514350" indent="-514350"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6633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2800" b="1" dirty="0" smtClean="0">
              <a:solidFill>
                <a:srgbClr val="6633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2800" b="1" dirty="0" smtClean="0">
              <a:solidFill>
                <a:srgbClr val="663300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2800" dirty="0" smtClean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323850" y="1412875"/>
            <a:ext cx="84248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070C0"/>
                </a:solidFill>
                <a:latin typeface="Comic Sans MS" pitchFamily="66" charset="0"/>
              </a:rPr>
              <a:t>Во 2-м классе </a:t>
            </a:r>
            <a:endParaRPr lang="en-US" sz="4400" b="1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4400" b="1">
                <a:solidFill>
                  <a:srgbClr val="0070C0"/>
                </a:solidFill>
                <a:latin typeface="Comic Sans MS" pitchFamily="66" charset="0"/>
              </a:rPr>
              <a:t>основное внимание уделяется чтению слов, предложений, </a:t>
            </a:r>
            <a:endParaRPr lang="en-US" sz="4400" b="1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4400" b="1">
                <a:solidFill>
                  <a:srgbClr val="0070C0"/>
                </a:solidFill>
                <a:latin typeface="Comic Sans MS" pitchFamily="66" charset="0"/>
              </a:rPr>
              <a:t>главным образом, вслух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249363" y="333375"/>
            <a:ext cx="6645275" cy="5746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ТРАДИЦИОННЫЙ ПОДХОД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mtClean="0"/>
              <a:t> </a:t>
            </a:r>
            <a:r>
              <a:rPr lang="ru-RU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буква – звук – слог – слово</a:t>
            </a:r>
          </a:p>
          <a:p>
            <a:pPr marL="0" indent="0" algn="ctr" eaLnBrk="1" hangingPunct="1">
              <a:buFontTx/>
              <a:buNone/>
            </a:pPr>
            <a:endParaRPr lang="ru-RU" altLang="ru-RU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Name the letter</a:t>
            </a:r>
          </a:p>
          <a:p>
            <a:pPr marL="0" indent="0" algn="ctr" eaLnBrk="1" hangingPunct="1">
              <a:buFontTx/>
              <a:buNone/>
            </a:pPr>
            <a:endParaRPr lang="en-US" altLang="ru-RU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Sound the letter</a:t>
            </a:r>
            <a:endParaRPr lang="ru-RU" altLang="ru-RU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835400" cy="3290888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3933825"/>
            <a:ext cx="5781675" cy="258445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549275"/>
            <a:ext cx="4332287" cy="2660650"/>
          </a:xfrm>
          <a:prstGeom prst="rect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282575" y="1844675"/>
            <a:ext cx="8578850" cy="4608513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are 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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have 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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give 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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one 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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two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shoes 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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goes 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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does</a:t>
            </a:r>
            <a:endParaRPr lang="ru-RU" altLang="ru-RU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how 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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show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four 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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our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s-MX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love 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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home 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ear 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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wear</a:t>
            </a: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es-MX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daughter 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</a:t>
            </a:r>
            <a:r>
              <a:rPr lang="en-US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s-MX" altLang="ru-RU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laughter</a:t>
            </a:r>
          </a:p>
          <a:p>
            <a:pPr marL="0" indent="0" algn="ctr" eaLnBrk="1" hangingPunct="1">
              <a:buFontTx/>
              <a:buNone/>
            </a:pPr>
            <a:endParaRPr lang="en-US" altLang="ru-RU" smtClean="0"/>
          </a:p>
          <a:p>
            <a:pPr marL="0" indent="0" eaLnBrk="1" hangingPunct="1">
              <a:buFontTx/>
              <a:buNone/>
            </a:pPr>
            <a:endParaRPr lang="ru-RU" altLang="ru-RU" smtClean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alt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Большое количество исключений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 descr="Картинки по запросу левое и правое полушар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4" name="AutoShape 6" descr="Функции полушарий моз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2935" name="Picture 7" descr="E:\Marina Documents and Settings\Мои рисунки\2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8167687" cy="518318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16"/>
          <p:cNvSpPr>
            <a:spLocks noGrp="1" noChangeArrowheads="1"/>
          </p:cNvSpPr>
          <p:nvPr>
            <p:ph type="title"/>
          </p:nvPr>
        </p:nvSpPr>
        <p:spPr>
          <a:xfrm>
            <a:off x="1411288" y="160338"/>
            <a:ext cx="6321425" cy="10080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alt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«ПРАВОПОЛУШАРНОСТЬ»</a:t>
            </a:r>
            <a:r>
              <a:rPr lang="en-US" alt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b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младших школьников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738" y="1504950"/>
            <a:ext cx="3784600" cy="51355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3794" name="Picture 2" descr="C:\Users\Masha\Desktop\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44475"/>
            <a:ext cx="4972050" cy="38084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11188" y="4437063"/>
            <a:ext cx="3168650" cy="863600"/>
          </a:xfrm>
          <a:prstGeom prst="wedgeRoundRectCallout">
            <a:avLst>
              <a:gd name="adj1" fmla="val 161843"/>
              <a:gd name="adj2" fmla="val 37435"/>
              <a:gd name="adj3" fmla="val 16667"/>
            </a:avLst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Поднимать руку, когда слышат слова </a:t>
            </a:r>
            <a:r>
              <a:rPr lang="en-US" altLang="ru-RU" b="1" i="1" smtClean="0">
                <a:solidFill>
                  <a:srgbClr val="002060"/>
                </a:solidFill>
                <a:latin typeface="Tahoma" panose="020B0604030504040204" pitchFamily="34" charset="0"/>
              </a:rPr>
              <a:t>Hello</a:t>
            </a:r>
            <a:r>
              <a:rPr lang="en-US" altLang="ru-RU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ru-RU" altLang="ru-RU" smtClean="0">
                <a:solidFill>
                  <a:srgbClr val="002060"/>
                </a:solidFill>
                <a:latin typeface="Tahoma" panose="020B0604030504040204" pitchFamily="34" charset="0"/>
              </a:rPr>
              <a:t>и </a:t>
            </a:r>
            <a:r>
              <a:rPr lang="en-US" altLang="ru-RU" b="1" i="1" smtClean="0">
                <a:solidFill>
                  <a:srgbClr val="002060"/>
                </a:solidFill>
                <a:latin typeface="Tahoma" panose="020B0604030504040204" pitchFamily="34" charset="0"/>
              </a:rPr>
              <a:t>Nanny</a:t>
            </a:r>
            <a:r>
              <a:rPr lang="en-US" altLang="ru-RU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altLang="ru-RU" b="1" i="1" smtClean="0">
                <a:solidFill>
                  <a:srgbClr val="002060"/>
                </a:solidFill>
                <a:latin typeface="Tahoma" panose="020B0604030504040204" pitchFamily="34" charset="0"/>
              </a:rPr>
              <a:t>Shine</a:t>
            </a:r>
            <a:endParaRPr lang="ru-RU" altLang="ru-RU" b="1" i="1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95313" y="5518150"/>
            <a:ext cx="3168650" cy="1101725"/>
          </a:xfrm>
          <a:prstGeom prst="wedgeRoundRectCallout">
            <a:avLst>
              <a:gd name="adj1" fmla="val 112848"/>
              <a:gd name="adj2" fmla="val -36394"/>
              <a:gd name="adj3" fmla="val 16667"/>
            </a:avLst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Петь слова, которые запомнили </a:t>
            </a:r>
            <a:r>
              <a:rPr lang="en-US" altLang="ru-RU" b="1" i="1" smtClean="0">
                <a:solidFill>
                  <a:srgbClr val="002060"/>
                </a:solidFill>
                <a:latin typeface="Tahoma" panose="020B0604030504040204" pitchFamily="34" charset="0"/>
              </a:rPr>
              <a:t>Hello</a:t>
            </a:r>
            <a:r>
              <a:rPr lang="ru-RU" altLang="ru-RU" b="1" i="1" smtClean="0">
                <a:solidFill>
                  <a:srgbClr val="002060"/>
                </a:solidFill>
                <a:latin typeface="Tahoma" panose="020B0604030504040204" pitchFamily="34" charset="0"/>
              </a:rPr>
              <a:t>,  </a:t>
            </a:r>
            <a:r>
              <a:rPr lang="en-US" altLang="ru-RU" b="1" i="1" smtClean="0">
                <a:solidFill>
                  <a:srgbClr val="002060"/>
                </a:solidFill>
                <a:latin typeface="Tahoma" panose="020B0604030504040204" pitchFamily="34" charset="0"/>
              </a:rPr>
              <a:t>I’m Nanny</a:t>
            </a:r>
            <a:r>
              <a:rPr lang="en-US" altLang="ru-RU" smtClean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altLang="ru-RU" b="1" i="1" smtClean="0">
                <a:solidFill>
                  <a:srgbClr val="002060"/>
                </a:solidFill>
                <a:latin typeface="Tahoma" panose="020B0604030504040204" pitchFamily="34" charset="0"/>
              </a:rPr>
              <a:t>Shine, My name is Nanny Shine</a:t>
            </a:r>
            <a:endParaRPr lang="ru-RU" altLang="ru-RU" b="1" i="1" smtClean="0">
              <a:solidFill>
                <a:srgbClr val="002060"/>
              </a:solidFill>
              <a:latin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4232</TotalTime>
  <Words>387</Words>
  <Application>Microsoft Office PowerPoint</Application>
  <PresentationFormat>Экран (4:3)</PresentationFormat>
  <Paragraphs>97</Paragraphs>
  <Slides>32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Comic Sans MS</vt:lpstr>
      <vt:lpstr>Symbol</vt:lpstr>
      <vt:lpstr>Тема Office</vt:lpstr>
      <vt:lpstr>Тема Office</vt:lpstr>
      <vt:lpstr>Учим поколение Z чтению и письму  c УМК «Английский в фокусе» 2-4</vt:lpstr>
      <vt:lpstr>Поколение Z</vt:lpstr>
      <vt:lpstr>Слайд 3</vt:lpstr>
      <vt:lpstr>Слайд 4</vt:lpstr>
      <vt:lpstr>ТРАДИЦИОННЫЙ ПОДХОД</vt:lpstr>
      <vt:lpstr>Слайд 6</vt:lpstr>
      <vt:lpstr>Большое количество исключений</vt:lpstr>
      <vt:lpstr>«ПРАВОПОЛУШАРНОСТЬ» младших школьников</vt:lpstr>
      <vt:lpstr>Слайд 9</vt:lpstr>
      <vt:lpstr>Слайд 10</vt:lpstr>
      <vt:lpstr>Слайд 11</vt:lpstr>
      <vt:lpstr>Прописываем буквы</vt:lpstr>
      <vt:lpstr>Слайд 13</vt:lpstr>
      <vt:lpstr>Слайд 14</vt:lpstr>
      <vt:lpstr>БЕСЕДА (CHIT-CHAT)</vt:lpstr>
      <vt:lpstr>ПРАВИЛА ЧТЕНИЯ  И ТРАНСКРИПЦИЯ</vt:lpstr>
      <vt:lpstr>Слайд 17</vt:lpstr>
      <vt:lpstr> Обучаем чтению  ПО ПРАВИЛАМ В 3 И 4 КЛАССАХ </vt:lpstr>
      <vt:lpstr>Метод глобального чтения остаётся </vt:lpstr>
      <vt:lpstr>Слайд 20</vt:lpstr>
      <vt:lpstr>Слайд 21</vt:lpstr>
      <vt:lpstr>ТИПЫ ТЕКСТОВ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ЖЕЛАЕМ УСПЕХОВ  С АНГЛИЙСКИМ В ФОКУСЕ! </vt:lpstr>
      <vt:lpstr>БИБЛИОГРАФИЯ</vt:lpstr>
    </vt:vector>
  </TitlesOfParts>
  <Company>Space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User</cp:lastModifiedBy>
  <cp:revision>436</cp:revision>
  <cp:lastPrinted>2014-06-08T10:06:20Z</cp:lastPrinted>
  <dcterms:created xsi:type="dcterms:W3CDTF">2014-05-24T13:01:30Z</dcterms:created>
  <dcterms:modified xsi:type="dcterms:W3CDTF">2018-12-27T11:48:05Z</dcterms:modified>
</cp:coreProperties>
</file>